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9" r:id="rId4"/>
    <p:sldId id="261" r:id="rId5"/>
    <p:sldId id="290" r:id="rId6"/>
    <p:sldId id="291" r:id="rId7"/>
    <p:sldId id="292" r:id="rId8"/>
    <p:sldId id="307" r:id="rId9"/>
    <p:sldId id="309" r:id="rId10"/>
    <p:sldId id="310" r:id="rId11"/>
    <p:sldId id="312" r:id="rId12"/>
    <p:sldId id="296" r:id="rId13"/>
    <p:sldId id="313" r:id="rId14"/>
    <p:sldId id="315" r:id="rId15"/>
    <p:sldId id="314" r:id="rId16"/>
    <p:sldId id="318" r:id="rId17"/>
    <p:sldId id="300" r:id="rId18"/>
    <p:sldId id="297" r:id="rId19"/>
    <p:sldId id="302" r:id="rId20"/>
    <p:sldId id="303" r:id="rId21"/>
    <p:sldId id="320" r:id="rId22"/>
    <p:sldId id="298" r:id="rId23"/>
    <p:sldId id="319" r:id="rId24"/>
    <p:sldId id="294" r:id="rId25"/>
    <p:sldId id="311" r:id="rId26"/>
    <p:sldId id="305" r:id="rId27"/>
    <p:sldId id="321" r:id="rId28"/>
    <p:sldId id="306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3566" autoAdjust="0"/>
  </p:normalViewPr>
  <p:slideViewPr>
    <p:cSldViewPr>
      <p:cViewPr varScale="1">
        <p:scale>
          <a:sx n="71" d="100"/>
          <a:sy n="71" d="100"/>
        </p:scale>
        <p:origin x="-78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12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26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4CE1ADF-90A6-43B3-BC81-A545AB4E3826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2A4E-17D6-41A6-BDD3-68C6C8F55AE0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E048-C4F1-4C75-A1F6-848F903649FA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0BCD-BD94-4030-B89A-9D445F3518A9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37E0-056C-42AD-A27E-B0E08E3E1DD8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84B6-62D1-4463-9027-5B3706252980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EF38-EA7D-4B2E-B9A2-CA013857F9F1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4759-F104-456B-A4DA-2BF58A770C96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DFC2-58C9-4CC5-BAEA-3BBAE679C624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8951-1AEE-4F43-9683-3D74C66BEAB0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CF1-2DE5-45EB-8D4A-AA5BF7D0FCEB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01B3-3FAC-41F9-A7F9-AAD70D50C394}" type="datetime1">
              <a:rPr lang="en-US" altLang="zh-TW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shwang@mx.nthu.edu.tw" TargetMode="External"/><Relationship Id="rId2" Type="http://schemas.openxmlformats.org/officeDocument/2006/relationships/hyperlink" Target="mailto:hcs1101@gam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79712" y="2204864"/>
            <a:ext cx="6480720" cy="1015663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solidFill>
                  <a:srgbClr val="C00000"/>
                </a:solidFill>
                <a:latin typeface="+mn-lt"/>
                <a:ea typeface="標楷體" pitchFamily="65" charset="-120"/>
              </a:rPr>
              <a:t>政治沒有浪漫</a:t>
            </a:r>
            <a:endParaRPr lang="en-US" sz="6000" b="1" dirty="0">
              <a:solidFill>
                <a:srgbClr val="C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688" y="476672"/>
            <a:ext cx="6094460" cy="584775"/>
          </a:xfrm>
        </p:spPr>
        <p:txBody>
          <a:bodyPr/>
          <a:lstStyle/>
          <a:p>
            <a:pPr algn="l"/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談判管理學會</a:t>
            </a:r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反思民粹現象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915816" y="4149080"/>
            <a:ext cx="3401616" cy="10279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黃春興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ea typeface="標楷體" pitchFamily="65" charset="-120"/>
              </a:rPr>
              <a:t>2016-03-26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標楷體" pitchFamily="65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2.5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 民粹的混亂訴求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24744"/>
            <a:ext cx="7859216" cy="4857403"/>
          </a:xfrm>
        </p:spPr>
        <p:txBody>
          <a:bodyPr>
            <a:normAutofit/>
          </a:bodyPr>
          <a:lstStyle/>
          <a:p>
            <a:pPr marL="514350" indent="-514350"/>
            <a:r>
              <a:rPr lang="zh-TW" altLang="en-US" sz="2800" dirty="0" smtClean="0">
                <a:solidFill>
                  <a:srgbClr val="C00000"/>
                </a:solidFill>
              </a:rPr>
              <a:t>混亂的現象：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既要求正義與公平，又要求政策對自己有利。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既要限制政府權力，又要政府擴權。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企圖以政治手段去決定經濟變數。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zh-TW" altLang="en-US" sz="2800" dirty="0" smtClean="0">
                <a:solidFill>
                  <a:srgbClr val="C00000"/>
                </a:solidFill>
              </a:rPr>
              <a:t>混亂的來源：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棄權者不少，行動派爭取勝出。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制度存在可操控的灰色空間，讓勝出者心存幻想。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選民缺欠經濟學知識。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  經濟理論的加持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96752"/>
            <a:ext cx="8208912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K. J. Arrow </a:t>
            </a:r>
            <a:r>
              <a:rPr lang="zh-TW" altLang="en-US" sz="2800" dirty="0" smtClean="0">
                <a:solidFill>
                  <a:schemeClr val="tx1"/>
                </a:solidFill>
              </a:rPr>
              <a:t>加持的經濟理論：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社會選擇理論：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857250" lvl="1" indent="-457200"/>
            <a:r>
              <a:rPr lang="en-US" altLang="zh-TW" sz="2400" dirty="0" smtClean="0">
                <a:solidFill>
                  <a:srgbClr val="C00000"/>
                </a:solidFill>
              </a:rPr>
              <a:t>1951</a:t>
            </a:r>
            <a:r>
              <a:rPr lang="zh-TW" altLang="en-US" sz="2400" dirty="0" smtClean="0">
                <a:solidFill>
                  <a:srgbClr val="C00000"/>
                </a:solidFill>
              </a:rPr>
              <a:t>年</a:t>
            </a:r>
            <a:r>
              <a:rPr lang="zh-TW" altLang="en-US" sz="2400" dirty="0" smtClean="0">
                <a:solidFill>
                  <a:schemeClr val="tx1"/>
                </a:solidFill>
              </a:rPr>
              <a:t>，亞羅不可能定理，創造</a:t>
            </a:r>
            <a:r>
              <a:rPr lang="en-US" altLang="zh-TW" sz="2400" dirty="0" smtClean="0">
                <a:solidFill>
                  <a:schemeClr val="tx1"/>
                </a:solidFill>
              </a:rPr>
              <a:t>Social Choice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857250" lvl="1" indent="-457200"/>
            <a:r>
              <a:rPr lang="en-US" altLang="zh-TW" sz="2400" i="1" dirty="0" smtClean="0">
                <a:solidFill>
                  <a:schemeClr val="tx1"/>
                </a:solidFill>
              </a:rPr>
              <a:t>Social Choice and Individual Value </a:t>
            </a:r>
            <a:r>
              <a:rPr lang="en-US" altLang="zh-TW" sz="2400" i="1" dirty="0" smtClean="0">
                <a:solidFill>
                  <a:srgbClr val="C00000"/>
                </a:solidFill>
              </a:rPr>
              <a:t>(1951).</a:t>
            </a:r>
            <a:endParaRPr lang="en-US" altLang="zh-TW" sz="24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市場失靈理論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一般均衡理論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：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857250" lvl="1" indent="-457200"/>
            <a:r>
              <a:rPr lang="en-US" altLang="zh-TW" sz="2400" dirty="0" smtClean="0">
                <a:solidFill>
                  <a:srgbClr val="C00000"/>
                </a:solidFill>
              </a:rPr>
              <a:t>1954</a:t>
            </a:r>
            <a:r>
              <a:rPr lang="zh-TW" altLang="en-US" sz="2400" dirty="0" smtClean="0">
                <a:solidFill>
                  <a:srgbClr val="C00000"/>
                </a:solidFill>
              </a:rPr>
              <a:t>年</a:t>
            </a:r>
            <a:r>
              <a:rPr lang="zh-TW" altLang="en-US" sz="2400" dirty="0" smtClean="0">
                <a:solidFill>
                  <a:schemeClr val="tx1"/>
                </a:solidFill>
              </a:rPr>
              <a:t>，福利經濟學第一定理和第二定理。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857250" lvl="1" indent="-457200"/>
            <a:r>
              <a:rPr lang="en-US" altLang="zh-TW" sz="2400" dirty="0" smtClean="0">
                <a:solidFill>
                  <a:schemeClr val="tx1"/>
                </a:solidFill>
              </a:rPr>
              <a:t>Arrow, K. J.; Debreu, G. </a:t>
            </a:r>
            <a:r>
              <a:rPr lang="en-US" altLang="zh-TW" sz="2400" dirty="0" smtClean="0">
                <a:solidFill>
                  <a:srgbClr val="C00000"/>
                </a:solidFill>
              </a:rPr>
              <a:t>(1954). </a:t>
            </a:r>
            <a:r>
              <a:rPr lang="en-US" altLang="zh-TW" sz="2400" dirty="0" smtClean="0">
                <a:solidFill>
                  <a:schemeClr val="tx1"/>
                </a:solidFill>
              </a:rPr>
              <a:t>"Existence of an equilibrium for a competitive economy". </a:t>
            </a:r>
            <a:r>
              <a:rPr lang="en-US" altLang="zh-TW" sz="2400" i="1" dirty="0" err="1" smtClean="0">
                <a:solidFill>
                  <a:schemeClr val="tx1"/>
                </a:solidFill>
              </a:rPr>
              <a:t>Econometrica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22</a:t>
            </a:r>
            <a:r>
              <a:rPr lang="en-US" altLang="zh-TW" sz="2400" dirty="0" smtClean="0">
                <a:solidFill>
                  <a:schemeClr val="tx1"/>
                </a:solidFill>
              </a:rPr>
              <a:t> (3): 265–290</a:t>
            </a:r>
            <a:r>
              <a:rPr lang="en-US" altLang="zh-TW" sz="2400" i="1" dirty="0" smtClean="0"/>
              <a:t>.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3.1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社會選擇理論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3456384" cy="4608512"/>
          </a:xfrm>
        </p:spPr>
        <p:txBody>
          <a:bodyPr>
            <a:noAutofit/>
          </a:bodyPr>
          <a:lstStyle/>
          <a:p>
            <a:pPr marL="0" indent="17463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給定人民的不同偏好，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17463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尋找一種集體議決方式，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17463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可以和個人理性一樣，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17463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可稱為</a:t>
            </a:r>
            <a:r>
              <a:rPr lang="zh-TW" altLang="en-US" dirty="0" smtClean="0">
                <a:solidFill>
                  <a:srgbClr val="C00000"/>
                </a:solidFill>
              </a:rPr>
              <a:t>集體理性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651179" y="1412776"/>
          <a:ext cx="5367954" cy="5184576"/>
        </p:xfrm>
        <a:graphic>
          <a:graphicData uri="http://schemas.openxmlformats.org/presentationml/2006/ole">
            <p:oleObj spid="_x0000_s35842" name="Picture" r:id="rId3" imgW="5232018" imgH="4709504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3.2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亞羅不可能定理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023460"/>
          </a:xfrm>
        </p:spPr>
        <p:txBody>
          <a:bodyPr>
            <a:noAutofit/>
          </a:bodyPr>
          <a:lstStyle/>
          <a:p>
            <a:pPr marL="631825" indent="-541338"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C00000"/>
                </a:solidFill>
              </a:rPr>
              <a:t>定理：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1031875" lvl="1" indent="-541338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追求一種客觀而獨立的集體議決方式，可以</a:t>
            </a:r>
            <a:r>
              <a:rPr lang="zh-TW" altLang="en-US" sz="2400" dirty="0" smtClean="0">
                <a:solidFill>
                  <a:srgbClr val="FF0000"/>
                </a:solidFill>
              </a:rPr>
              <a:t>公正而有效率</a:t>
            </a:r>
            <a:r>
              <a:rPr lang="zh-TW" altLang="en-US" sz="2400" dirty="0" smtClean="0">
                <a:solidFill>
                  <a:schemeClr val="tx1"/>
                </a:solidFill>
              </a:rPr>
              <a:t>地決定公共議案。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031875" lvl="1" indent="-541338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在理想的</a:t>
            </a:r>
            <a:r>
              <a:rPr lang="zh-TW" altLang="en-US" sz="2400" dirty="0" smtClean="0">
                <a:solidFill>
                  <a:srgbClr val="FF0000"/>
                </a:solidFill>
              </a:rPr>
              <a:t>五條件</a:t>
            </a:r>
            <a:r>
              <a:rPr lang="en-US" altLang="zh-TW" sz="2400" dirty="0" smtClean="0">
                <a:solidFill>
                  <a:schemeClr val="tx1"/>
                </a:solidFill>
              </a:rPr>
              <a:t>(CUPID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下，沒有一種集體議決方式符合集體理性。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631825" indent="-541338"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C00000"/>
                </a:solidFill>
              </a:rPr>
              <a:t>不可能定理的白話解讀：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1031875" lvl="1" indent="-541338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任何的集體議決方式，若非不公正，就是不具效率。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031875" lvl="1" indent="-541338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既然無法公正與具效率地去匯聚人民的決議，就只好展現多數的力量。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031875" lvl="1" indent="-541338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若能以意識形態團結，最好能有一位象徵的英雄，更容易在就選中勝出。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631825" indent="-541338">
              <a:buFont typeface="+mj-lt"/>
              <a:buAutoNum type="arabicPeriod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3.3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市場失靈理論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960398" cy="5472608"/>
          </a:xfrm>
        </p:spPr>
        <p:txBody>
          <a:bodyPr>
            <a:noAutofit/>
          </a:bodyPr>
          <a:lstStyle/>
          <a:p>
            <a:pPr marL="501650" indent="-444500">
              <a:buNone/>
              <a:tabLst>
                <a:tab pos="992188" algn="l"/>
              </a:tabLst>
            </a:pPr>
            <a:r>
              <a:rPr lang="zh-TW" altLang="en-US" b="1" dirty="0" smtClean="0">
                <a:solidFill>
                  <a:srgbClr val="C00000"/>
                </a:solidFill>
              </a:rPr>
              <a:t>第一定理：</a:t>
            </a:r>
            <a:r>
              <a:rPr lang="zh-TW" altLang="en-US" dirty="0" smtClean="0">
                <a:solidFill>
                  <a:schemeClr val="tx1"/>
                </a:solidFill>
              </a:rPr>
              <a:t>給定個人效用，社會只有在不需要公共財、個人行為不具外部性，不存在壟斷廠商的前提下，市場機制才具有經濟效率。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01650" indent="-444500">
              <a:buNone/>
              <a:tabLst>
                <a:tab pos="992188" algn="l"/>
              </a:tabLst>
            </a:pPr>
            <a:r>
              <a:rPr lang="zh-TW" altLang="en-US" b="1" dirty="0" smtClean="0">
                <a:solidFill>
                  <a:srgbClr val="C00000"/>
                </a:solidFill>
              </a:rPr>
              <a:t>第二定理：</a:t>
            </a:r>
            <a:r>
              <a:rPr lang="zh-TW" altLang="en-US" dirty="0" smtClean="0">
                <a:solidFill>
                  <a:schemeClr val="tx1"/>
                </a:solidFill>
              </a:rPr>
              <a:t>任何的市場均衡點，都可以在重新配置個人稟賦之後獲得。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71500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市場失靈理論的白話解讀：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在真實世界，市場機制是失靈的，必須仰賴政府的介入和干預去改善。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政府重新分配個人的自然稟賦，依舊可利用市場機制去實現更公平的社會。</a:t>
            </a:r>
            <a:endParaRPr lang="zh-TW" altLang="en-US" sz="2400" dirty="0" smtClean="0"/>
          </a:p>
          <a:p>
            <a:pPr marL="501650" indent="-444500">
              <a:buNone/>
              <a:tabLst>
                <a:tab pos="992188" algn="l"/>
              </a:tabLst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3.4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結合兩個理論的民粹意涵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7704856" cy="460851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市場不能信任，我們需要政府的干預。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但不必期待民主程序，因為它無法公正又具效率。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借用媒體，重申民主的不完美和無能，人民的聲音才重要。</a:t>
            </a:r>
            <a:endParaRPr lang="zh-TW" alt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借用民主的票決程序，把自己的人變成神，推上位。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要求我們的神，利用民主的不完美，去操控議程、擴大政府的權力。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利用擴大的政府權力去實現我們期待，尤其是分配正義。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4.  </a:t>
            </a:r>
            <a:r>
              <a:rPr lang="zh-TW" altLang="en-US" b="1" dirty="0" smtClean="0">
                <a:solidFill>
                  <a:srgbClr val="C00000"/>
                </a:solidFill>
              </a:rPr>
              <a:t>公共選擇的批評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142984"/>
            <a:ext cx="7960398" cy="5382930"/>
          </a:xfrm>
        </p:spPr>
        <p:txBody>
          <a:bodyPr>
            <a:noAutofit/>
          </a:bodyPr>
          <a:lstStyle/>
          <a:p>
            <a:pPr marL="571500" indent="-51435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布肯南的幾個發展階段：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</a:rPr>
              <a:t>1940</a:t>
            </a:r>
            <a:r>
              <a:rPr lang="zh-TW" altLang="en-US" dirty="0" smtClean="0">
                <a:solidFill>
                  <a:schemeClr val="tx1"/>
                </a:solidFill>
              </a:rPr>
              <a:t>年，受 </a:t>
            </a:r>
            <a:r>
              <a:rPr lang="en-US" altLang="zh-TW" dirty="0" smtClean="0">
                <a:solidFill>
                  <a:schemeClr val="tx1"/>
                </a:solidFill>
              </a:rPr>
              <a:t>Frank Knight</a:t>
            </a:r>
            <a:r>
              <a:rPr lang="zh-TW" altLang="en-US" dirty="0" smtClean="0">
                <a:solidFill>
                  <a:schemeClr val="tx1"/>
                </a:solidFill>
              </a:rPr>
              <a:t> 的影響，逐漸成為自由主義的捍衛者。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1"/>
                </a:solidFill>
              </a:rPr>
              <a:t>1948</a:t>
            </a:r>
            <a:r>
              <a:rPr lang="zh-TW" altLang="en-US" sz="2400" dirty="0" smtClean="0">
                <a:solidFill>
                  <a:schemeClr val="tx1"/>
                </a:solidFill>
              </a:rPr>
              <a:t>年，讀到 </a:t>
            </a:r>
            <a:r>
              <a:rPr lang="en-US" altLang="zh-TW" sz="2400" dirty="0" smtClean="0">
                <a:solidFill>
                  <a:schemeClr val="tx1"/>
                </a:solidFill>
              </a:rPr>
              <a:t>K.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Wicksell</a:t>
            </a:r>
            <a:r>
              <a:rPr lang="zh-TW" altLang="en-US" sz="2400" dirty="0" smtClean="0">
                <a:solidFill>
                  <a:schemeClr val="tx1"/>
                </a:solidFill>
              </a:rPr>
              <a:t> 的著作，接受租稅政策必須以一致同意原則</a:t>
            </a:r>
            <a:r>
              <a:rPr lang="en-US" altLang="zh-TW" sz="2400" dirty="0" smtClean="0">
                <a:solidFill>
                  <a:schemeClr val="tx1"/>
                </a:solidFill>
              </a:rPr>
              <a:t>(rule of unanimity)</a:t>
            </a:r>
            <a:r>
              <a:rPr lang="zh-TW" altLang="en-US" sz="2400" dirty="0" smtClean="0">
                <a:solidFill>
                  <a:schemeClr val="tx1"/>
                </a:solidFill>
              </a:rPr>
              <a:t>為前提，而非社會福利極大化的計算。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</a:rPr>
              <a:t>19</a:t>
            </a:r>
            <a:r>
              <a:rPr lang="en-US" altLang="zh-TW" dirty="0" smtClean="0">
                <a:solidFill>
                  <a:srgbClr val="C00000"/>
                </a:solidFill>
              </a:rPr>
              <a:t>54</a:t>
            </a:r>
            <a:r>
              <a:rPr lang="zh-TW" altLang="en-US" dirty="0" smtClean="0">
                <a:solidFill>
                  <a:schemeClr val="tx1"/>
                </a:solidFill>
              </a:rPr>
              <a:t>年，展開對亞羅理論的批判：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914400" lvl="1" indent="-457200"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1954:</a:t>
            </a:r>
            <a:r>
              <a:rPr lang="zh-TW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Social Choice, Democracy and Free Market,</a:t>
            </a:r>
            <a:r>
              <a:rPr lang="en-US" altLang="zh-TW" sz="2400" i="1" dirty="0" smtClean="0">
                <a:solidFill>
                  <a:schemeClr val="tx1"/>
                </a:solidFill>
              </a:rPr>
              <a:t> JPE</a:t>
            </a:r>
            <a:r>
              <a:rPr lang="en-US" altLang="zh-TW" sz="2400" dirty="0" smtClean="0">
                <a:solidFill>
                  <a:schemeClr val="tx1"/>
                </a:solidFill>
              </a:rPr>
              <a:t>, 62(2)</a:t>
            </a:r>
          </a:p>
          <a:p>
            <a:pPr marL="914400" lvl="1" indent="-457200"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1954:</a:t>
            </a:r>
            <a:r>
              <a:rPr lang="zh-TW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Individual Choice in Voting and Market, </a:t>
            </a:r>
            <a:r>
              <a:rPr lang="en-US" altLang="zh-TW" sz="2400" i="1" dirty="0" smtClean="0">
                <a:solidFill>
                  <a:schemeClr val="tx1"/>
                </a:solidFill>
              </a:rPr>
              <a:t>JPE</a:t>
            </a:r>
            <a:r>
              <a:rPr lang="en-US" altLang="zh-TW" sz="2400" dirty="0" smtClean="0">
                <a:solidFill>
                  <a:schemeClr val="tx1"/>
                </a:solidFill>
              </a:rPr>
              <a:t>, 62 (4)</a:t>
            </a:r>
          </a:p>
          <a:p>
            <a:pPr marL="514350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</a:rPr>
              <a:t>1962 </a:t>
            </a:r>
            <a:r>
              <a:rPr lang="zh-TW" altLang="en-US" dirty="0" smtClean="0">
                <a:solidFill>
                  <a:schemeClr val="tx1"/>
                </a:solidFill>
              </a:rPr>
              <a:t>年，與</a:t>
            </a:r>
            <a:r>
              <a:rPr lang="en-US" altLang="zh-TW" dirty="0" smtClean="0">
                <a:solidFill>
                  <a:schemeClr val="tx1"/>
                </a:solidFill>
              </a:rPr>
              <a:t>G. </a:t>
            </a:r>
            <a:r>
              <a:rPr lang="en-US" altLang="zh-TW" dirty="0" err="1" smtClean="0">
                <a:solidFill>
                  <a:schemeClr val="tx1"/>
                </a:solidFill>
              </a:rPr>
              <a:t>Tullock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出版 </a:t>
            </a:r>
            <a:r>
              <a:rPr lang="en-US" altLang="zh-TW" i="1" dirty="0" smtClean="0">
                <a:solidFill>
                  <a:schemeClr val="tx1"/>
                </a:solidFill>
              </a:rPr>
              <a:t>calculus of Consent</a:t>
            </a:r>
            <a:r>
              <a:rPr lang="zh-TW" altLang="en-US" dirty="0" smtClean="0">
                <a:solidFill>
                  <a:schemeClr val="tx1"/>
                </a:solidFill>
              </a:rPr>
              <a:t>，建立公共選擇學派 </a:t>
            </a:r>
            <a:r>
              <a:rPr lang="en-US" altLang="zh-TW" dirty="0" smtClean="0">
                <a:solidFill>
                  <a:schemeClr val="tx1"/>
                </a:solidFill>
              </a:rPr>
              <a:t>(Public Choice)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4.1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 批評一：民主的意義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24744"/>
            <a:ext cx="8280920" cy="5328592"/>
          </a:xfrm>
        </p:spPr>
        <p:txBody>
          <a:bodyPr>
            <a:noAutofit/>
          </a:bodyPr>
          <a:lstStyle/>
          <a:p>
            <a:pPr marL="571500" lvl="1" indent="-514350"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民主是一個交換過程：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1071563" lvl="2" indent="-619125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個人對公共議題之</a:t>
            </a:r>
            <a:r>
              <a:rPr lang="zh-TW" altLang="en-US" sz="2400" dirty="0" smtClean="0">
                <a:solidFill>
                  <a:srgbClr val="FF0000"/>
                </a:solidFill>
              </a:rPr>
              <a:t>見解</a:t>
            </a:r>
            <a:r>
              <a:rPr lang="zh-TW" altLang="en-US" sz="2400" dirty="0" smtClean="0">
                <a:solidFill>
                  <a:schemeClr val="tx1"/>
                </a:solidFill>
              </a:rPr>
              <a:t>並非預先給定，而是在民主過程中形成，如在市場過程中形成對私有財之效用。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071563" lvl="2" indent="-619125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個人對公共議案的</a:t>
            </a:r>
            <a:r>
              <a:rPr lang="zh-TW" altLang="en-US" sz="2400" dirty="0" smtClean="0">
                <a:solidFill>
                  <a:srgbClr val="FF0000"/>
                </a:solidFill>
              </a:rPr>
              <a:t>知識</a:t>
            </a:r>
            <a:r>
              <a:rPr lang="zh-TW" altLang="en-US" sz="2400" dirty="0" smtClean="0">
                <a:solidFill>
                  <a:schemeClr val="tx1"/>
                </a:solidFill>
              </a:rPr>
              <a:t>，也是在民主過程中學習，進而影響其票決。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514350" lvl="1" indent="-457200">
              <a:buFont typeface="Wingdings" pitchFamily="2" charset="2"/>
              <a:buChar char="l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集體理性的夢魘：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971550" lvl="2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理性不只是邏輯而已，也包括個人想實現的目標，只有</a:t>
            </a:r>
            <a:r>
              <a:rPr lang="zh-TW" altLang="en-US" sz="2400" dirty="0" smtClean="0">
                <a:solidFill>
                  <a:srgbClr val="FF0000"/>
                </a:solidFill>
              </a:rPr>
              <a:t>真實個人</a:t>
            </a:r>
            <a:r>
              <a:rPr lang="zh-TW" altLang="en-US" sz="2400" dirty="0" smtClean="0">
                <a:solidFill>
                  <a:schemeClr val="tx1"/>
                </a:solidFill>
              </a:rPr>
              <a:t>才具有理性。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71550" lvl="2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建構集體理性是要以它消滅真實的個人理性。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4.2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批評二：政府失靈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24744"/>
            <a:ext cx="8280920" cy="5328592"/>
          </a:xfrm>
        </p:spPr>
        <p:txBody>
          <a:bodyPr>
            <a:normAutofit/>
          </a:bodyPr>
          <a:lstStyle/>
          <a:p>
            <a:pPr marL="457200" lvl="2" indent="-457200"/>
            <a:r>
              <a:rPr lang="zh-TW" altLang="en-US" sz="2800" dirty="0" smtClean="0">
                <a:solidFill>
                  <a:srgbClr val="C00000"/>
                </a:solidFill>
              </a:rPr>
              <a:t>公共選擇在闡明政府失靈：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914400" lvl="3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民主制度是政治市場，票決只是的一個環節。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3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政治市場的參與者，也是一般的經濟人。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3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政府管制必然導致官僚貪汙與議員的競租行為。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457200" lvl="2" indent="-457200"/>
            <a:r>
              <a:rPr lang="zh-TW" altLang="en-US" sz="2800" dirty="0" smtClean="0">
                <a:solidFill>
                  <a:srgbClr val="C00000"/>
                </a:solidFill>
              </a:rPr>
              <a:t>公共選擇的三個支派</a:t>
            </a:r>
            <a:r>
              <a:rPr lang="en-US" altLang="zh-TW" sz="2800" dirty="0" smtClean="0">
                <a:solidFill>
                  <a:srgbClr val="C00000"/>
                </a:solidFill>
              </a:rPr>
              <a:t>:</a:t>
            </a:r>
          </a:p>
          <a:p>
            <a:pPr marL="896938" lvl="2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1"/>
                </a:solidFill>
              </a:rPr>
              <a:t>Virginia: Buchanan-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Tullock</a:t>
            </a:r>
            <a:r>
              <a:rPr lang="zh-TW" altLang="en-US" sz="2400" dirty="0" smtClean="0">
                <a:solidFill>
                  <a:schemeClr val="tx1"/>
                </a:solidFill>
              </a:rPr>
              <a:t>，以經濟學為主。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896938" lvl="2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1"/>
                </a:solidFill>
              </a:rPr>
              <a:t>Rochester(NY):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W. Riker </a:t>
            </a:r>
            <a:r>
              <a:rPr lang="zh-TW" altLang="en-US" sz="2400" dirty="0" smtClean="0">
                <a:solidFill>
                  <a:schemeClr val="tx1"/>
                </a:solidFill>
              </a:rPr>
              <a:t>，以政治學為主。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896938" lvl="2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tx1"/>
                </a:solidFill>
              </a:rPr>
              <a:t>Bloomington(IN): Vincent and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Elinor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Ostrom</a:t>
            </a:r>
            <a:r>
              <a:rPr lang="zh-TW" altLang="en-US" sz="2400" dirty="0" smtClean="0">
                <a:solidFill>
                  <a:schemeClr val="tx1"/>
                </a:solidFill>
              </a:rPr>
              <a:t>，以政府管理學為主。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4.3  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批評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</a:rPr>
              <a:t>三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：憲法約束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328592"/>
          </a:xfrm>
        </p:spPr>
        <p:txBody>
          <a:bodyPr>
            <a:normAutofit lnSpcReduction="10000"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Ocala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Demands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的回響：財政憲法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we demand that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all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national and state revenues shall be limited to the necessary expenses of the government economically and honestly administered.</a:t>
            </a:r>
            <a:r>
              <a:rPr lang="zh-TW" altLang="en-US" dirty="0" smtClean="0">
                <a:solidFill>
                  <a:schemeClr val="tx1"/>
                </a:solidFill>
              </a:rPr>
              <a:t> 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美國的民主經驗：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Politics without Romance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立法權無法完全制衡行政權。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立法權不再是遊戲規則的制定者，而淪為不同利益團體在行政權之外的另一個博弈場所。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355600" indent="-355600"/>
            <a:r>
              <a:rPr lang="en-US" altLang="zh-TW" sz="2800" b="1" dirty="0" err="1" smtClean="0">
                <a:solidFill>
                  <a:srgbClr val="C00000"/>
                </a:solidFill>
              </a:rPr>
              <a:t>Wicksell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的一致同意原則：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whether the benefits of the proposed activity to the individual citizens would be greater than its cost to them, no one can judge this better than </a:t>
            </a:r>
            <a:r>
              <a:rPr lang="en-US" altLang="zh-TW" dirty="0" smtClean="0">
                <a:solidFill>
                  <a:srgbClr val="C00000"/>
                </a:solidFill>
              </a:rPr>
              <a:t>the individuals themselves</a:t>
            </a:r>
            <a:r>
              <a:rPr lang="en-US" altLang="zh-TW" dirty="0" smtClean="0">
                <a:solidFill>
                  <a:schemeClr val="tx1"/>
                </a:solidFill>
              </a:rPr>
              <a:t>. (</a:t>
            </a:r>
            <a:r>
              <a:rPr lang="en-US" altLang="zh-TW" dirty="0" err="1" smtClean="0">
                <a:solidFill>
                  <a:schemeClr val="tx1"/>
                </a:solidFill>
              </a:rPr>
              <a:t>Wicksell</a:t>
            </a:r>
            <a:r>
              <a:rPr lang="en-US" altLang="zh-TW" dirty="0" smtClean="0">
                <a:solidFill>
                  <a:schemeClr val="tx1"/>
                </a:solidFill>
              </a:rPr>
              <a:t>, p. 79.)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The ultimate goal ... is </a:t>
            </a:r>
            <a:r>
              <a:rPr lang="en-US" altLang="zh-TW" dirty="0" smtClean="0">
                <a:solidFill>
                  <a:srgbClr val="C00000"/>
                </a:solidFill>
              </a:rPr>
              <a:t>equality before the law</a:t>
            </a:r>
            <a:r>
              <a:rPr lang="en-US" altLang="zh-TW" dirty="0" smtClean="0">
                <a:solidFill>
                  <a:schemeClr val="tx1"/>
                </a:solidFill>
              </a:rPr>
              <a:t>, greatest possible liberty, and the economic well-being and peaceful cooperation of all people. (</a:t>
            </a:r>
            <a:r>
              <a:rPr lang="en-US" altLang="zh-TW" dirty="0" err="1" smtClean="0">
                <a:solidFill>
                  <a:schemeClr val="tx1"/>
                </a:solidFill>
              </a:rPr>
              <a:t>Wicksell</a:t>
            </a:r>
            <a:r>
              <a:rPr lang="en-US" altLang="zh-TW" dirty="0" smtClean="0">
                <a:solidFill>
                  <a:schemeClr val="tx1"/>
                </a:solidFill>
              </a:rPr>
              <a:t>, p. 88.)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</a:rPr>
              <a:t>內容</a:t>
            </a:r>
            <a:endParaRPr lang="zh-TW" alt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484784"/>
            <a:ext cx="7139136" cy="42813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C00000"/>
                </a:solidFill>
              </a:rPr>
              <a:t>前言</a:t>
            </a:r>
            <a:endParaRPr lang="en-US" altLang="zh-TW" sz="36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C00000"/>
                </a:solidFill>
              </a:rPr>
              <a:t>民粹現象</a:t>
            </a:r>
            <a:endParaRPr lang="en-US" altLang="zh-TW" sz="36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C00000"/>
                </a:solidFill>
              </a:rPr>
              <a:t>經濟理論的加持</a:t>
            </a:r>
            <a:endParaRPr lang="en-US" altLang="zh-TW" sz="36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C00000"/>
                </a:solidFill>
              </a:rPr>
              <a:t>公共選擇的批評</a:t>
            </a:r>
            <a:endParaRPr lang="en-US" altLang="zh-TW" sz="36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b="1" dirty="0" smtClean="0">
                <a:solidFill>
                  <a:srgbClr val="C00000"/>
                </a:solidFill>
              </a:rPr>
              <a:t>相對絕對的絕對約束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4.5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憲法約束的政府行為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96752"/>
            <a:ext cx="8136904" cy="5256584"/>
          </a:xfrm>
        </p:spPr>
        <p:txBody>
          <a:bodyPr>
            <a:norm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一致同意原則。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457200" lvl="2" indent="-45720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預算平衡約束。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457200" lvl="2" indent="-45720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財政憲法：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914400" lvl="3" indent="-457200"/>
            <a:r>
              <a:rPr lang="zh-TW" altLang="en-US" sz="2400" dirty="0" smtClean="0">
                <a:solidFill>
                  <a:schemeClr val="tx1"/>
                </a:solidFill>
              </a:rPr>
              <a:t>程序約束。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3" indent="-457200"/>
            <a:r>
              <a:rPr lang="zh-TW" altLang="en-US" sz="2400" dirty="0" smtClean="0">
                <a:solidFill>
                  <a:schemeClr val="tx1"/>
                </a:solidFill>
              </a:rPr>
              <a:t>數字約束。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457200" lvl="2" indent="-457200"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立法權限：不得立法執行所得重分配政策。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457200" lvl="2" indent="-457200">
              <a:buFont typeface="+mj-lt"/>
              <a:buAutoNum type="arabicPeriod"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457200" lvl="2" indent="-457200">
              <a:buFont typeface="+mj-lt"/>
              <a:buAutoNum type="arabicPeriod"/>
            </a:pP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5.  </a:t>
            </a:r>
            <a:r>
              <a:rPr lang="zh-TW" altLang="en-US" b="1" dirty="0" smtClean="0">
                <a:solidFill>
                  <a:srgbClr val="C00000"/>
                </a:solidFill>
              </a:rPr>
              <a:t>相對絕對的絕對約束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3568" y="1124744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C00000"/>
                </a:solidFill>
              </a:rPr>
              <a:t>民主政治</a:t>
            </a:r>
            <a:r>
              <a:rPr lang="en-US" altLang="zh-TW" sz="2800" dirty="0" smtClean="0">
                <a:solidFill>
                  <a:srgbClr val="C00000"/>
                </a:solidFill>
              </a:rPr>
              <a:t>=</a:t>
            </a:r>
            <a:r>
              <a:rPr lang="zh-TW" altLang="en-US" sz="2800" dirty="0" smtClean="0">
                <a:solidFill>
                  <a:srgbClr val="C00000"/>
                </a:solidFill>
              </a:rPr>
              <a:t>開放的政治市場。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533400" lvl="1"/>
            <a:r>
              <a:rPr lang="zh-TW" altLang="en-US" sz="2400" dirty="0" smtClean="0"/>
              <a:t>當代政治經濟學第八章</a:t>
            </a:r>
            <a:r>
              <a:rPr lang="zh-TW" altLang="en-US" sz="2800" dirty="0" smtClean="0"/>
              <a:t>。</a:t>
            </a:r>
            <a:endParaRPr lang="en-US" altLang="zh-TW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C00000"/>
                </a:solidFill>
              </a:rPr>
              <a:t>市場</a:t>
            </a:r>
            <a:r>
              <a:rPr lang="en-US" altLang="zh-TW" sz="2800" dirty="0" smtClean="0">
                <a:solidFill>
                  <a:srgbClr val="C00000"/>
                </a:solidFill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</a:rPr>
              <a:t>政治市場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  <a:r>
              <a:rPr lang="zh-TW" altLang="en-US" sz="2800" dirty="0" smtClean="0">
                <a:solidFill>
                  <a:srgbClr val="C00000"/>
                </a:solidFill>
              </a:rPr>
              <a:t>運作的三條件：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990600" lvl="1" indent="-457200">
              <a:buFont typeface="+mj-lt"/>
              <a:buAutoNum type="arabicPeriod"/>
            </a:pPr>
            <a:r>
              <a:rPr lang="zh-TW" altLang="en-US" sz="2400" dirty="0" smtClean="0"/>
              <a:t>保障私有產權： 人身與財產的個人權利</a:t>
            </a:r>
            <a:endParaRPr lang="en-US" altLang="zh-TW" sz="2400" dirty="0" smtClean="0"/>
          </a:p>
          <a:p>
            <a:pPr marL="990600" lvl="1" indent="-457200">
              <a:buFont typeface="+mj-lt"/>
              <a:buAutoNum type="arabicPeriod"/>
            </a:pPr>
            <a:r>
              <a:rPr lang="zh-TW" altLang="en-US" sz="2400" dirty="0" smtClean="0"/>
              <a:t>保障自由交易：自由參與、自由言論、自由交易模式。</a:t>
            </a:r>
            <a:endParaRPr lang="en-US" altLang="zh-TW" sz="2400" dirty="0" smtClean="0"/>
          </a:p>
          <a:p>
            <a:pPr marL="990600" lvl="1" indent="-457200">
              <a:buFont typeface="+mj-lt"/>
              <a:buAutoNum type="arabicPeriod"/>
            </a:pPr>
            <a:r>
              <a:rPr lang="zh-TW" altLang="en-US" sz="2400" dirty="0" smtClean="0"/>
              <a:t>遵守市場規則：</a:t>
            </a:r>
            <a:endParaRPr lang="en-US" altLang="zh-TW" sz="2400" dirty="0" smtClean="0"/>
          </a:p>
          <a:p>
            <a:pPr marL="1447800" lvl="2" indent="-457200">
              <a:buFont typeface="Arial" pitchFamily="34" charset="0"/>
              <a:buChar char="•"/>
            </a:pPr>
            <a:r>
              <a:rPr lang="en-US" altLang="zh-TW" sz="2400" dirty="0" smtClean="0"/>
              <a:t>Formal</a:t>
            </a:r>
            <a:r>
              <a:rPr lang="zh-TW" altLang="en-US" sz="2400" dirty="0" smtClean="0"/>
              <a:t> 規則：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保障私有產權與自由交易。</a:t>
            </a:r>
            <a:endParaRPr lang="en-US" altLang="zh-TW" sz="2400" dirty="0" smtClean="0"/>
          </a:p>
          <a:p>
            <a:pPr marL="1447800" lvl="2" indent="-457200">
              <a:buFont typeface="Arial" pitchFamily="34" charset="0"/>
              <a:buChar char="•"/>
            </a:pPr>
            <a:r>
              <a:rPr lang="en-US" altLang="zh-TW" sz="2400" dirty="0" smtClean="0"/>
              <a:t>Informal</a:t>
            </a:r>
            <a:r>
              <a:rPr lang="zh-TW" altLang="en-US" sz="2400" dirty="0" smtClean="0"/>
              <a:t> 規則：不欺騙、信守承諾。</a:t>
            </a:r>
            <a:endParaRPr lang="en-US" altLang="zh-TW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C00000"/>
                </a:solidFill>
              </a:rPr>
              <a:t>開放的意義：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533400" lvl="1"/>
            <a:r>
              <a:rPr lang="zh-TW" altLang="en-US" sz="2400" dirty="0" smtClean="0"/>
              <a:t>發現與創造新的商品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公共財、政策、法案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與交易制度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政治制度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5.1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政治市場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619672" y="908720"/>
          <a:ext cx="6336704" cy="5744374"/>
        </p:xfrm>
        <a:graphic>
          <a:graphicData uri="http://schemas.openxmlformats.org/presentationml/2006/ole">
            <p:oleObj spid="_x0000_s74754" name="Picture" r:id="rId3" imgW="6129720" imgH="740016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334098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5.2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民粹非毒藥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5328592"/>
          </a:xfrm>
        </p:spPr>
        <p:txBody>
          <a:bodyPr>
            <a:normAutofit/>
          </a:bodyPr>
          <a:lstStyle/>
          <a:p>
            <a:pPr marL="514350" indent="-457200"/>
            <a:r>
              <a:rPr lang="zh-TW" altLang="en-US" sz="2800" dirty="0" smtClean="0">
                <a:solidFill>
                  <a:schemeClr val="tx1"/>
                </a:solidFill>
              </a:rPr>
              <a:t>民粹要求來自個人與在地知識的利用，是政治市場之發現與創新的驅動力。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514350" indent="-457200"/>
            <a:r>
              <a:rPr lang="zh-TW" altLang="en-US" sz="2800" dirty="0" smtClean="0">
                <a:solidFill>
                  <a:schemeClr val="tx1"/>
                </a:solidFill>
              </a:rPr>
              <a:t>知識的發現與創新只能在市場機制下展現，民粹運動也必須遵守政治市場運作的。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514350" indent="-457200"/>
            <a:r>
              <a:rPr lang="zh-TW" altLang="en-US" sz="2800" dirty="0" smtClean="0">
                <a:solidFill>
                  <a:schemeClr val="tx1"/>
                </a:solidFill>
              </a:rPr>
              <a:t>三條件：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990600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保障政治參與者的人身與財產的個人權利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90600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保障個人的自由參與、自由言論、自由交易模式。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90600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遵守政治市場的規則：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447800" lvl="2" indent="-457200"/>
            <a:r>
              <a:rPr lang="en-US" altLang="zh-TW" sz="2400" dirty="0" smtClean="0">
                <a:solidFill>
                  <a:schemeClr val="tx1"/>
                </a:solidFill>
              </a:rPr>
              <a:t>Formal</a:t>
            </a:r>
            <a:r>
              <a:rPr lang="zh-TW" altLang="en-US" sz="2400" dirty="0" smtClean="0">
                <a:solidFill>
                  <a:schemeClr val="tx1"/>
                </a:solidFill>
              </a:rPr>
              <a:t> 規則：</a:t>
            </a:r>
            <a:r>
              <a:rPr lang="en-US" altLang="zh-TW" sz="2400" dirty="0" smtClean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</a:rPr>
              <a:t>保障私有產權與自由交易。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1447800" lvl="2" indent="-457200"/>
            <a:r>
              <a:rPr lang="en-US" altLang="zh-TW" sz="2400" dirty="0" smtClean="0">
                <a:solidFill>
                  <a:schemeClr val="tx1"/>
                </a:solidFill>
              </a:rPr>
              <a:t>Informal</a:t>
            </a:r>
            <a:r>
              <a:rPr lang="zh-TW" altLang="en-US" sz="2400" dirty="0" smtClean="0">
                <a:solidFill>
                  <a:schemeClr val="tx1"/>
                </a:solidFill>
              </a:rPr>
              <a:t> 規則：不欺騙、信守承諾。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5.3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民粹帶來的政治演化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18457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發現與創新是演化的基礎，民粹乃是政治演化的驅動力。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文化演化是沿著約制權力無法執行之灰色地帶進行的邊際創新。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政治演化必須畫清楚灰色地帶，此界線為相對絕對的絕對約束</a:t>
            </a:r>
            <a:r>
              <a:rPr lang="en-US" altLang="zh-TW" sz="2800" dirty="0" smtClean="0">
                <a:solidFill>
                  <a:schemeClr val="tx1"/>
                </a:solidFill>
              </a:rPr>
              <a:t>(relatively absolute absolutes)</a:t>
            </a:r>
            <a:r>
              <a:rPr lang="zh-TW" altLang="en-US" sz="2800" dirty="0" smtClean="0">
                <a:solidFill>
                  <a:schemeClr val="tx1"/>
                </a:solidFill>
              </a:rPr>
              <a:t>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任何政策與立法決議都必須在憲政原則的絕對約束下進行。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修憲或釋憲會議才能調整此絕對約束。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marL="1486535" lvl="0" indent="-1485265">
              <a:lnSpc>
                <a:spcPct val="125000"/>
              </a:lnSpc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5.4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民粹政治：沒有約束的民主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475656" y="41699"/>
          <a:ext cx="6263927" cy="6314815"/>
        </p:xfrm>
        <a:graphic>
          <a:graphicData uri="http://schemas.openxmlformats.org/presentationml/2006/ole">
            <p:oleObj spid="_x0000_s33795" name="Picture" r:id="rId3" imgW="3789720" imgH="380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971600" y="1124744"/>
          <a:ext cx="6311702" cy="5495880"/>
        </p:xfrm>
        <a:graphic>
          <a:graphicData uri="http://schemas.openxmlformats.org/presentationml/2006/ole">
            <p:oleObj spid="_x0000_s76808" name="Picture" r:id="rId3" imgW="4059720" imgH="3529440" progId="Word.Picture.8">
              <p:embed/>
            </p:oleObj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marL="1486535" lvl="0" indent="-1485265">
              <a:lnSpc>
                <a:spcPct val="125000"/>
              </a:lnSpc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5.5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憲政民主：約束下的開放市場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407695" y="4099389"/>
          <a:ext cx="2736305" cy="2758611"/>
        </p:xfrm>
        <a:graphic>
          <a:graphicData uri="http://schemas.openxmlformats.org/presentationml/2006/ole">
            <p:oleObj spid="_x0000_s76804" name="Picture" r:id="rId4" imgW="3789720" imgH="3804120" progId="Word.Picture.8">
              <p:embed/>
            </p:oleObj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5724128" y="3284984"/>
          <a:ext cx="792088" cy="798545"/>
        </p:xfrm>
        <a:graphic>
          <a:graphicData uri="http://schemas.openxmlformats.org/presentationml/2006/ole">
            <p:oleObj spid="_x0000_s76809" name="Picture" r:id="rId5" imgW="3789720" imgH="3804120" progId="Word.Picture.8">
              <p:embed/>
            </p:oleObj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5148064" y="5157192"/>
          <a:ext cx="792088" cy="798545"/>
        </p:xfrm>
        <a:graphic>
          <a:graphicData uri="http://schemas.openxmlformats.org/presentationml/2006/ole">
            <p:oleObj spid="_x0000_s76810" name="Picture" r:id="rId6" imgW="3789720" imgH="3804120" progId="Word.Picture.8">
              <p:embed/>
            </p:oleObj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2843808" y="5445224"/>
          <a:ext cx="792088" cy="798545"/>
        </p:xfrm>
        <a:graphic>
          <a:graphicData uri="http://schemas.openxmlformats.org/presentationml/2006/ole">
            <p:oleObj spid="_x0000_s76811" name="Picture" r:id="rId7" imgW="3789720" imgH="3804120" progId="Word.Picture.8">
              <p:embed/>
            </p:oleObj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1619672" y="4293096"/>
          <a:ext cx="792088" cy="798545"/>
        </p:xfrm>
        <a:graphic>
          <a:graphicData uri="http://schemas.openxmlformats.org/presentationml/2006/ole">
            <p:oleObj spid="_x0000_s76812" name="Picture" r:id="rId8" imgW="3789720" imgH="3804120" progId="Word.Picture.8">
              <p:embed/>
            </p:oleObj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1763688" y="2780928"/>
          <a:ext cx="792088" cy="798545"/>
        </p:xfrm>
        <a:graphic>
          <a:graphicData uri="http://schemas.openxmlformats.org/presentationml/2006/ole">
            <p:oleObj spid="_x0000_s76813" name="Picture" r:id="rId9" imgW="3789720" imgH="3804120" progId="Word.Picture.8">
              <p:embed/>
            </p:oleObj>
          </a:graphicData>
        </a:graphic>
      </p:graphicFrame>
      <p:sp>
        <p:nvSpPr>
          <p:cNvPr id="17" name="向右箭號 16"/>
          <p:cNvSpPr/>
          <p:nvPr/>
        </p:nvSpPr>
        <p:spPr>
          <a:xfrm>
            <a:off x="6012160" y="5301208"/>
            <a:ext cx="648072" cy="580352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4355976" y="1484784"/>
          <a:ext cx="792088" cy="798545"/>
        </p:xfrm>
        <a:graphic>
          <a:graphicData uri="http://schemas.openxmlformats.org/presentationml/2006/ole">
            <p:oleObj spid="_x0000_s76814" name="Picture" r:id="rId10" imgW="3789720" imgH="380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1412776"/>
            <a:ext cx="3672408" cy="868958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C00000"/>
                </a:solidFill>
              </a:rPr>
              <a:t>謝謝  </a:t>
            </a:r>
            <a:r>
              <a:rPr lang="en-US" altLang="zh-TW" sz="6600" b="1" dirty="0" smtClean="0">
                <a:solidFill>
                  <a:srgbClr val="C00000"/>
                </a:solidFill>
              </a:rPr>
              <a:t>!</a:t>
            </a:r>
            <a:endParaRPr lang="zh-TW" altLang="en-US" sz="6600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059832" y="3573016"/>
            <a:ext cx="465242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黃春興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hlinkClick r:id="rId2"/>
              </a:rPr>
              <a:t>hcs1101@gmail.com</a:t>
            </a:r>
            <a:endParaRPr lang="en-US" altLang="zh-TW" sz="3200" dirty="0" smtClean="0"/>
          </a:p>
          <a:p>
            <a:r>
              <a:rPr lang="en-US" altLang="zh-TW" sz="3200" dirty="0" smtClean="0">
                <a:hlinkClick r:id="rId3"/>
              </a:rPr>
              <a:t>cshwang@mx.nthu.edu.tw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1.  </a:t>
            </a:r>
            <a:r>
              <a:rPr lang="zh-TW" altLang="en-US" b="1" dirty="0" smtClean="0">
                <a:solidFill>
                  <a:srgbClr val="C00000"/>
                </a:solidFill>
              </a:rPr>
              <a:t>前言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285860"/>
            <a:ext cx="8280920" cy="532859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感謝江炯聰教授的安排。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</a:rPr>
              <a:t>我的任務：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從政治經濟學的角度討論民粹現象。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不是媒體角度，也不是社會學的角度。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</a:rPr>
              <a:t>我的態度：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民粹的定義很混亂，與民主之關係也很爭議。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我們是新的民主國家，先聽聽老牌民主國家真懂民粹的大師的見解。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1.1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最理解民粹的經濟學家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5328592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布肯南 </a:t>
            </a:r>
            <a:r>
              <a:rPr lang="en-US" altLang="zh-TW" sz="2800" dirty="0" smtClean="0">
                <a:solidFill>
                  <a:schemeClr val="tx1"/>
                </a:solidFill>
              </a:rPr>
              <a:t>(James M Buchanan, 1919-2013)</a:t>
            </a:r>
            <a:r>
              <a:rPr lang="zh-TW" altLang="en-US" sz="2800" dirty="0" smtClean="0">
                <a:solidFill>
                  <a:schemeClr val="tx1"/>
                </a:solidFill>
              </a:rPr>
              <a:t>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他的祖父 </a:t>
            </a:r>
            <a:r>
              <a:rPr lang="en-US" altLang="zh-TW" sz="2400" dirty="0" smtClean="0">
                <a:solidFill>
                  <a:schemeClr val="tx1"/>
                </a:solidFill>
              </a:rPr>
              <a:t>John P. Buchanan </a:t>
            </a:r>
            <a:r>
              <a:rPr lang="zh-TW" altLang="en-US" sz="2400" dirty="0" smtClean="0">
                <a:solidFill>
                  <a:schemeClr val="tx1"/>
                </a:solidFill>
              </a:rPr>
              <a:t>是</a:t>
            </a:r>
            <a:r>
              <a:rPr lang="en-US" altLang="zh-TW" sz="2400" dirty="0" smtClean="0">
                <a:solidFill>
                  <a:schemeClr val="tx1"/>
                </a:solidFill>
              </a:rPr>
              <a:t>1880</a:t>
            </a:r>
            <a:r>
              <a:rPr lang="zh-TW" altLang="en-US" sz="2400" dirty="0" smtClean="0">
                <a:solidFill>
                  <a:schemeClr val="tx1"/>
                </a:solidFill>
              </a:rPr>
              <a:t>年代田納西州農民聯盟、工會和人民黨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民粹黨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的領袖。</a:t>
            </a:r>
            <a:r>
              <a:rPr lang="en-US" altLang="zh-TW" sz="2400" dirty="0" smtClean="0">
                <a:solidFill>
                  <a:schemeClr val="tx1"/>
                </a:solidFill>
              </a:rPr>
              <a:t>1891-93</a:t>
            </a:r>
            <a:r>
              <a:rPr lang="zh-TW" altLang="en-US" sz="2400" dirty="0" smtClean="0">
                <a:solidFill>
                  <a:schemeClr val="tx1"/>
                </a:solidFill>
              </a:rPr>
              <a:t>年任該州州長。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他從出生直到大學畢業，都在田納西州。到芝加哥大學讀書時，還是社會主義的信仰者。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他的學術研究圍繞著民粹問題。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政治沒有浪漫 </a:t>
            </a:r>
            <a:r>
              <a:rPr lang="en-US" altLang="zh-TW" sz="2400" dirty="0" smtClean="0">
                <a:solidFill>
                  <a:schemeClr val="tx1"/>
                </a:solidFill>
              </a:rPr>
              <a:t>(Politics without Romance)</a:t>
            </a:r>
            <a:r>
              <a:rPr lang="zh-TW" altLang="en-US" sz="2400" dirty="0" smtClean="0">
                <a:solidFill>
                  <a:schemeClr val="tx1"/>
                </a:solidFill>
              </a:rPr>
              <a:t>，是他於</a:t>
            </a:r>
            <a:r>
              <a:rPr lang="en-US" altLang="zh-TW" sz="2400" dirty="0" smtClean="0">
                <a:solidFill>
                  <a:schemeClr val="tx1"/>
                </a:solidFill>
              </a:rPr>
              <a:t>1979</a:t>
            </a:r>
            <a:r>
              <a:rPr lang="zh-TW" altLang="en-US" sz="2400" dirty="0" smtClean="0">
                <a:solidFill>
                  <a:schemeClr val="tx1"/>
                </a:solidFill>
              </a:rPr>
              <a:t>年的演講題目。他用此總結一生的學術研究。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2.  </a:t>
            </a:r>
            <a:r>
              <a:rPr lang="zh-TW" altLang="en-US" b="1" dirty="0" smtClean="0">
                <a:solidFill>
                  <a:srgbClr val="C00000"/>
                </a:solidFill>
              </a:rPr>
              <a:t>民粹現象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540060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僅討論民主國家之民粹現象。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</a:rPr>
              <a:t>特色：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抗議民主政治被少數集團主宰。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最終訴求還是依循民主議決程序。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rgbClr val="C00000"/>
                </a:solidFill>
              </a:rPr>
              <a:t>當前存在民粹現象的民主國家：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台灣 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很多人這麼說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蘇格蘭 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追求獨立的民族黨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 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美國</a:t>
            </a:r>
            <a:r>
              <a:rPr lang="en-US" altLang="zh-TW" sz="2400" dirty="0" smtClean="0">
                <a:solidFill>
                  <a:schemeClr val="tx1"/>
                </a:solidFill>
              </a:rPr>
              <a:t> (</a:t>
            </a:r>
            <a:r>
              <a:rPr lang="zh-TW" altLang="en-US" sz="2400" dirty="0" smtClean="0">
                <a:solidFill>
                  <a:schemeClr val="tx1"/>
                </a:solidFill>
              </a:rPr>
              <a:t>指共和黨的川普和民主黨的桑德斯</a:t>
            </a:r>
            <a:r>
              <a:rPr lang="en-US" altLang="zh-TW" sz="2400" dirty="0" smtClean="0">
                <a:solidFill>
                  <a:schemeClr val="tx1"/>
                </a:solidFill>
              </a:rPr>
              <a:t>?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2.1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美國十九世紀的民粹現象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96752"/>
            <a:ext cx="8136904" cy="5328592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美國內戰後，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進入鍍金年代</a:t>
            </a:r>
            <a:r>
              <a:rPr lang="en-US" altLang="zh-TW" sz="2400" dirty="0" smtClean="0">
                <a:solidFill>
                  <a:schemeClr val="tx1"/>
                </a:solidFill>
              </a:rPr>
              <a:t>(1865-1900)</a:t>
            </a:r>
            <a:r>
              <a:rPr lang="zh-TW" altLang="en-US" sz="2400" dirty="0" smtClean="0">
                <a:solidFill>
                  <a:schemeClr val="tx1"/>
                </a:solidFill>
              </a:rPr>
              <a:t>，出現掌握工業與金融的工業鉅子</a:t>
            </a:r>
            <a:r>
              <a:rPr lang="en-US" altLang="zh-TW" sz="2400" dirty="0" smtClean="0">
                <a:solidFill>
                  <a:schemeClr val="tx1"/>
                </a:solidFill>
              </a:rPr>
              <a:t>(Robber Barons:</a:t>
            </a:r>
            <a:r>
              <a:rPr lang="zh-TW" altLang="en-US" sz="2400" dirty="0" smtClean="0">
                <a:solidFill>
                  <a:schemeClr val="tx1"/>
                </a:solidFill>
              </a:rPr>
              <a:t> 克菲勒、亨利福特、卡耐基、</a:t>
            </a:r>
            <a:r>
              <a:rPr lang="en-US" altLang="zh-TW" sz="2400" dirty="0" smtClean="0">
                <a:solidFill>
                  <a:schemeClr val="tx1"/>
                </a:solidFill>
              </a:rPr>
              <a:t>JP</a:t>
            </a:r>
            <a:r>
              <a:rPr lang="zh-TW" altLang="en-US" sz="2400" dirty="0" smtClean="0">
                <a:solidFill>
                  <a:schemeClr val="tx1"/>
                </a:solidFill>
              </a:rPr>
              <a:t> 摩根、范德彼爾特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當時是金本位時代，貨幣發行趕不上經濟成長，錢重。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</a:rPr>
              <a:t>1880</a:t>
            </a:r>
            <a:r>
              <a:rPr lang="zh-TW" altLang="en-US" sz="2400" dirty="0" smtClean="0">
                <a:solidFill>
                  <a:schemeClr val="tx1"/>
                </a:solidFill>
              </a:rPr>
              <a:t>年代，西部旱災頻傳。</a:t>
            </a:r>
            <a:r>
              <a:rPr lang="en-US" altLang="zh-TW" sz="2400" dirty="0" smtClean="0">
                <a:solidFill>
                  <a:schemeClr val="tx1"/>
                </a:solidFill>
              </a:rPr>
              <a:t>1893</a:t>
            </a:r>
            <a:r>
              <a:rPr lang="zh-TW" altLang="en-US" sz="2400" dirty="0" smtClean="0">
                <a:solidFill>
                  <a:schemeClr val="tx1"/>
                </a:solidFill>
              </a:rPr>
              <a:t>年金融危機，中西部與南部銀行倒閉甚多。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</a:rPr>
              <a:t>1892</a:t>
            </a:r>
            <a:r>
              <a:rPr lang="zh-TW" altLang="en-US" sz="2400" dirty="0" smtClean="0">
                <a:solidFill>
                  <a:schemeClr val="tx1"/>
                </a:solidFill>
              </a:rPr>
              <a:t>年，</a:t>
            </a:r>
            <a:r>
              <a:rPr lang="en-US" altLang="zh-TW" sz="2400" dirty="0" smtClean="0">
                <a:solidFill>
                  <a:schemeClr val="tx1"/>
                </a:solidFill>
              </a:rPr>
              <a:t>the Farmers‘ Alliance </a:t>
            </a:r>
            <a:r>
              <a:rPr lang="zh-TW" altLang="en-US" sz="2400" dirty="0" smtClean="0">
                <a:solidFill>
                  <a:schemeClr val="tx1"/>
                </a:solidFill>
              </a:rPr>
              <a:t>成立</a:t>
            </a:r>
            <a:r>
              <a:rPr lang="en-US" altLang="zh-TW" sz="2400" dirty="0" smtClean="0">
                <a:solidFill>
                  <a:schemeClr val="tx1"/>
                </a:solidFill>
              </a:rPr>
              <a:t>the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People’s (or Populist) Party</a:t>
            </a:r>
            <a:r>
              <a:rPr lang="zh-TW" altLang="en-US" sz="2400" dirty="0" smtClean="0">
                <a:solidFill>
                  <a:schemeClr val="tx1"/>
                </a:solidFill>
              </a:rPr>
              <a:t>，競選州長和總統等公職。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2.2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民粹黨的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Ocala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Demands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52736"/>
            <a:ext cx="8460432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demand that</a:t>
            </a:r>
            <a:endParaRPr lang="en-US" altLang="zh-TW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abolition of national banks.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廢除國有銀行</a:t>
            </a:r>
            <a:endParaRPr lang="en-US" altLang="zh-TW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government …shall loan money direct to the people at a low rate of interest...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降低利率</a:t>
            </a:r>
            <a:endParaRPr lang="en-US" altLang="zh-TW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amount of the circulating medium be speedily increased to not less than $50 per capita. 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增加通貨</a:t>
            </a:r>
            <a:endParaRPr lang="en-US" altLang="zh-TW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…prevent the dealing in futures of all agricultural and mechanical productions...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禁止農業期貨</a:t>
            </a:r>
            <a:endParaRPr lang="en-US" altLang="zh-TW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free and unlimited coinage of silver.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自由鑄造銀幣</a:t>
            </a:r>
            <a:endParaRPr lang="en-US" altLang="zh-TW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passage of laws prohibiting alien ownership of land.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農地農有</a:t>
            </a:r>
            <a:endParaRPr lang="en-US" altLang="zh-TW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2.3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Ocala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Demands-2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24744"/>
            <a:ext cx="7920880" cy="53285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Believing in the doctrine of equal rights to all and special privileges to none, we demand—</a:t>
            </a:r>
            <a:r>
              <a:rPr lang="zh-TW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禁止特權</a:t>
            </a:r>
            <a:endParaRPr lang="en-US" altLang="zh-TW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 … our national legislation shall be so framed in the future as not to build up one industry at the expense of another.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限制產業政策</a:t>
            </a:r>
            <a:endParaRPr lang="en-US" altLang="zh-TW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…a removal of the existing heavy tariff tax from the necessities of life, that the poor of our land must…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降低關稅</a:t>
            </a:r>
            <a:endParaRPr lang="en-US" altLang="zh-TW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c: …a just and equitable system of graduated tax on incomes.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正義的所得稅制</a:t>
            </a:r>
            <a:endParaRPr lang="en-US" altLang="zh-TW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2.4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Ocala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Demands-3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7848872" cy="5400600"/>
          </a:xfrm>
        </p:spPr>
        <p:txBody>
          <a:bodyPr>
            <a:noAutofit/>
          </a:bodyPr>
          <a:lstStyle/>
          <a:p>
            <a:pPr lvl="1"/>
            <a:r>
              <a:rPr lang="en-US" altLang="zh-TW" sz="2400" dirty="0" smtClean="0">
                <a:solidFill>
                  <a:schemeClr val="tx1"/>
                </a:solidFill>
              </a:rPr>
              <a:t>d: …</a:t>
            </a:r>
            <a:r>
              <a:rPr lang="en-US" altLang="zh-TW" sz="2400" dirty="0" smtClean="0">
                <a:solidFill>
                  <a:srgbClr val="C00000"/>
                </a:solidFill>
              </a:rPr>
              <a:t>we demand that all national and state revenues shall be limited to the necessary expenses of the government economically and honestly administered.</a:t>
            </a:r>
            <a:r>
              <a:rPr lang="zh-TW" altLang="en-US" sz="2400" dirty="0" smtClean="0">
                <a:solidFill>
                  <a:srgbClr val="C00000"/>
                </a:solidFill>
              </a:rPr>
              <a:t>  財政憲法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</a:rPr>
              <a:t>e: …the government ownership of such means of communication and transportation.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  <a:r>
              <a:rPr lang="zh-TW" altLang="en-US" sz="2400" dirty="0" smtClean="0">
                <a:solidFill>
                  <a:srgbClr val="C00000"/>
                </a:solidFill>
              </a:rPr>
              <a:t>運輸業國有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</a:rPr>
              <a:t>f: …the election of United States Senators by direct vote of the people of each state .</a:t>
            </a:r>
            <a:r>
              <a:rPr lang="zh-TW" altLang="en-US" sz="2400" dirty="0" smtClean="0">
                <a:solidFill>
                  <a:srgbClr val="C00000"/>
                </a:solidFill>
              </a:rPr>
              <a:t>直選參議員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通過憲法修正案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CS5-Goodness-150312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HCS5-Goodness-150312</Template>
  <TotalTime>663</TotalTime>
  <Words>2036</Words>
  <Application>Microsoft Office PowerPoint</Application>
  <PresentationFormat>如螢幕大小 (4:3)</PresentationFormat>
  <Paragraphs>199</Paragraphs>
  <Slides>27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HCS5-Goodness-150312</vt:lpstr>
      <vt:lpstr>Picture</vt:lpstr>
      <vt:lpstr>政治沒有浪漫</vt:lpstr>
      <vt:lpstr>內容</vt:lpstr>
      <vt:lpstr>1.  前言</vt:lpstr>
      <vt:lpstr>1.1  最理解民粹的經濟學家</vt:lpstr>
      <vt:lpstr>2.  民粹現象</vt:lpstr>
      <vt:lpstr>2.1  美國十九世紀的民粹現象</vt:lpstr>
      <vt:lpstr>2.2  民粹黨的Ocala Demands</vt:lpstr>
      <vt:lpstr>2.3   Ocala Demands-2</vt:lpstr>
      <vt:lpstr>2.4   Ocala Demands-3</vt:lpstr>
      <vt:lpstr>2.5   民粹的混亂訴求</vt:lpstr>
      <vt:lpstr>3.  經濟理論的加持</vt:lpstr>
      <vt:lpstr>3.1  社會選擇理論</vt:lpstr>
      <vt:lpstr>3.2  亞羅不可能定理</vt:lpstr>
      <vt:lpstr>3.3  市場失靈理論</vt:lpstr>
      <vt:lpstr>3.4  結合兩個理論的民粹意涵</vt:lpstr>
      <vt:lpstr>4.  公共選擇的批評</vt:lpstr>
      <vt:lpstr>4.1   批評一：民主的意義</vt:lpstr>
      <vt:lpstr>4.2  批評二：政府失靈</vt:lpstr>
      <vt:lpstr>4.3  批評三：憲法約束</vt:lpstr>
      <vt:lpstr>4.5  憲法約束的政府行為</vt:lpstr>
      <vt:lpstr>5.  相對絕對的絕對約束</vt:lpstr>
      <vt:lpstr>5.1  政治市場</vt:lpstr>
      <vt:lpstr>5.2  民粹非毒藥</vt:lpstr>
      <vt:lpstr>5.3  民粹帶來的政治演化</vt:lpstr>
      <vt:lpstr>5.4   民粹政治：沒有約束的民主</vt:lpstr>
      <vt:lpstr>5.5   憲政民主：約束下的開放市場</vt:lpstr>
      <vt:lpstr>謝謝 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政治沒有浪漫</dc:title>
  <dc:creator>Chunsin Hwang</dc:creator>
  <cp:lastModifiedBy>HCS</cp:lastModifiedBy>
  <cp:revision>148</cp:revision>
  <dcterms:created xsi:type="dcterms:W3CDTF">2016-03-19T13:28:16Z</dcterms:created>
  <dcterms:modified xsi:type="dcterms:W3CDTF">2016-03-22T00:03:22Z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